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2"/>
  </p:sldMasterIdLst>
  <p:notesMasterIdLst>
    <p:notesMasterId r:id="rId44"/>
  </p:notesMasterIdLst>
  <p:sldIdLst>
    <p:sldId id="256" r:id="rId3"/>
    <p:sldId id="320" r:id="rId4"/>
    <p:sldId id="321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299" r:id="rId14"/>
    <p:sldId id="315" r:id="rId15"/>
    <p:sldId id="316" r:id="rId16"/>
    <p:sldId id="317" r:id="rId17"/>
    <p:sldId id="318" r:id="rId18"/>
    <p:sldId id="319" r:id="rId19"/>
    <p:sldId id="356" r:id="rId20"/>
    <p:sldId id="357" r:id="rId21"/>
    <p:sldId id="331" r:id="rId22"/>
    <p:sldId id="332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55" r:id="rId32"/>
    <p:sldId id="344" r:id="rId33"/>
    <p:sldId id="345" r:id="rId34"/>
    <p:sldId id="346" r:id="rId35"/>
    <p:sldId id="347" r:id="rId36"/>
    <p:sldId id="349" r:id="rId37"/>
    <p:sldId id="348" r:id="rId38"/>
    <p:sldId id="350" r:id="rId39"/>
    <p:sldId id="343" r:id="rId40"/>
    <p:sldId id="354" r:id="rId41"/>
    <p:sldId id="353" r:id="rId42"/>
    <p:sldId id="35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uk Terzioğlu" initials="FT" lastIdx="1" clrIdx="0">
    <p:extLst>
      <p:ext uri="{19B8F6BF-5375-455C-9EA6-DF929625EA0E}">
        <p15:presenceInfo xmlns:p15="http://schemas.microsoft.com/office/powerpoint/2012/main" userId="S-1-5-21-57989841-1606980848-725345543-234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062" autoAdjust="0"/>
  </p:normalViewPr>
  <p:slideViewPr>
    <p:cSldViewPr snapToGrid="0">
      <p:cViewPr varScale="1">
        <p:scale>
          <a:sx n="103" d="100"/>
          <a:sy n="103" d="100"/>
        </p:scale>
        <p:origin x="304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9163"/>
    </p:cViewPr>
  </p:sorterViewPr>
  <p:notesViewPr>
    <p:cSldViewPr snapToGrid="0">
      <p:cViewPr varScale="1">
        <p:scale>
          <a:sx n="78" d="100"/>
          <a:sy n="78" d="100"/>
        </p:scale>
        <p:origin x="15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CAC6-5EE5-4DF8-BED8-337C55BC9982}" type="datetimeFigureOut">
              <a:rPr lang="en-CA" smtClean="0"/>
              <a:t>2018-05-12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252E7-3980-480E-A649-7AA5BEB95C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5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90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3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1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35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10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21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05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214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892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906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92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683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9434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382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41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587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611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629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273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314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051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67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55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75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026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550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480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407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422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898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851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037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98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00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972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55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44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49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591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007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08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2794" y="6041362"/>
            <a:ext cx="4152151" cy="365125"/>
          </a:xfrm>
        </p:spPr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13AEC0-3DEF-44D1-A2D6-99E543316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2223" y="5697135"/>
            <a:ext cx="2388142" cy="102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04430" cy="10219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01907"/>
            <a:ext cx="10304431" cy="4239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58490" cy="1021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1801907"/>
            <a:ext cx="10258491" cy="423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Vancouv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o.org/Testnet/Cre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tyOfZion" TargetMode="External"/><Relationship Id="rId3" Type="http://schemas.openxmlformats.org/officeDocument/2006/relationships/hyperlink" Target="https://www.reddit.com/r/NEO/" TargetMode="External"/><Relationship Id="rId7" Type="http://schemas.openxmlformats.org/officeDocument/2006/relationships/hyperlink" Target="https://github.com/neo-projec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ocs.neo.org/en-us/index.html" TargetMode="External"/><Relationship Id="rId5" Type="http://schemas.openxmlformats.org/officeDocument/2006/relationships/hyperlink" Target="https://github.com/CityOfZion/awesome-neo" TargetMode="External"/><Relationship Id="rId4" Type="http://schemas.openxmlformats.org/officeDocument/2006/relationships/hyperlink" Target="https://discord.gg/BjweHPZ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Turkey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hyperlink" Target="https://twitter.com/NeoBlockchainT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eo.org/en-us/node/whitepaper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www.microsoft.com/en-us/research/wp-content/uploads/2016/12/The-Byzantine-Generals-Problem.pdf" TargetMode="External"/><Relationship Id="rId4" Type="http://schemas.openxmlformats.org/officeDocument/2006/relationships/hyperlink" Target="http://pmg.csail.mit.edu/papers/osdi9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D84E-5A88-44CF-9166-DD171F12E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07592"/>
            <a:ext cx="7766936" cy="2743244"/>
          </a:xfrm>
        </p:spPr>
        <p:txBody>
          <a:bodyPr anchor="ctr"/>
          <a:lstStyle/>
          <a:p>
            <a:pPr algn="ctr"/>
            <a:r>
              <a:rPr lang="en-CA"/>
              <a:t>NEO Blockchain</a:t>
            </a:r>
            <a:br>
              <a:rPr lang="en-CA"/>
            </a:br>
            <a:r>
              <a:rPr lang="en-CA" sz="8800"/>
              <a:t>TURKEY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7A8DB-1A14-4EA7-920F-5D1FD73D0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81185"/>
            <a:ext cx="7766936" cy="1198175"/>
          </a:xfrm>
        </p:spPr>
        <p:txBody>
          <a:bodyPr>
            <a:normAutofit/>
          </a:bodyPr>
          <a:lstStyle/>
          <a:p>
            <a:pPr algn="ctr"/>
            <a:r>
              <a:rPr lang="en-CA" smtClean="0">
                <a:hlinkClick r:id="rId3"/>
              </a:rPr>
              <a:t>https://www.meetup.com/NEO-Blockchain-Turkey/</a:t>
            </a:r>
            <a:endParaRPr lang="en-CA" smtClean="0"/>
          </a:p>
          <a:p>
            <a:pPr algn="ctr"/>
            <a:r>
              <a:rPr lang="en-CA" smtClean="0"/>
              <a:t>neoturkey@outlook.com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585630-0FF8-423E-900A-1A812BE7BD7D}"/>
              </a:ext>
            </a:extLst>
          </p:cNvPr>
          <p:cNvSpPr/>
          <p:nvPr/>
        </p:nvSpPr>
        <p:spPr>
          <a:xfrm>
            <a:off x="1" y="167027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smtClean="0">
                <a:solidFill>
                  <a:schemeClr val="accent2"/>
                </a:solidFill>
              </a:rPr>
              <a:t>NEO Blokzinciri Nedir?</a:t>
            </a:r>
            <a:endParaRPr lang="en-CA" sz="360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161" y="10786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Mutabakat düğümleri, NEO token sahipleri tarafından oylanırlar.</a:t>
            </a:r>
          </a:p>
          <a:p>
            <a:pPr lvl="1"/>
            <a:r>
              <a:rPr lang="en-US"/>
              <a:t>PoS benzeri bir system sunar; NEO sahipleri ellerindeki NEO oranınca oy hakkına </a:t>
            </a:r>
            <a:r>
              <a:rPr lang="en-US" smtClean="0"/>
              <a:t>sahip olurlar.</a:t>
            </a:r>
          </a:p>
          <a:p>
            <a:pPr lvl="1"/>
            <a:r>
              <a:rPr lang="en-US" smtClean="0"/>
              <a:t>Hangi düğümlerin mutabakata katılacağına NEO token sahipleri karar verirler.</a:t>
            </a:r>
          </a:p>
          <a:p>
            <a:pPr lvl="1"/>
            <a:r>
              <a:rPr lang="en-US" smtClean="0"/>
              <a:t>Maksimum </a:t>
            </a:r>
            <a:r>
              <a:rPr lang="en-US" smtClean="0"/>
              <a:t>1024 adete kadar çıkabilir. </a:t>
            </a:r>
          </a:p>
          <a:p>
            <a:pPr lvl="1"/>
            <a:r>
              <a:rPr lang="en-US" smtClean="0"/>
              <a:t>2018 itibariyle 13 adet mukabat düğümü planlanıyor, son raddede düzinelerce düğüm olabilir. </a:t>
            </a:r>
          </a:p>
          <a:p>
            <a:pPr lvl="1"/>
            <a:r>
              <a:rPr lang="en-US" smtClean="0"/>
              <a:t>Transfer işlemleri birkez bloğa yazıldı mı bir daha değiştirilemez. Finality : 1 dir. </a:t>
            </a:r>
          </a:p>
          <a:p>
            <a:pPr lvl="1"/>
            <a:r>
              <a:rPr lang="en-US" smtClean="0"/>
              <a:t>dBft ile bir blok oluşturmak yaklaşık 15-20 saniye sürer, </a:t>
            </a:r>
          </a:p>
          <a:p>
            <a:pPr lvl="1"/>
            <a:r>
              <a:rPr lang="en-US" smtClean="0"/>
              <a:t>Saniye 1000 işleme kadar ölçülmüştür. Teorik olarak Saniye 10.000 işlem yapılabilir.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97" y="4698652"/>
            <a:ext cx="8175445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Merkezsizleşme adına kademeli adımlar atılmaktadır. </a:t>
            </a:r>
          </a:p>
          <a:p>
            <a:pPr lvl="1"/>
            <a:r>
              <a:rPr lang="en-US" smtClean="0"/>
              <a:t>Mevcut düğümlerin artırılması için anlaşmalar yapılmaktadır</a:t>
            </a:r>
          </a:p>
          <a:p>
            <a:pPr lvl="2"/>
            <a:r>
              <a:rPr lang="en-US" smtClean="0"/>
              <a:t>Hollanda’ın en büyük medya firması KPN ile, </a:t>
            </a:r>
          </a:p>
          <a:p>
            <a:pPr lvl="2"/>
            <a:r>
              <a:rPr lang="en-US" smtClean="0"/>
              <a:t>Çinden Fenbushi Capital ile,</a:t>
            </a:r>
          </a:p>
          <a:p>
            <a:pPr lvl="2"/>
            <a:r>
              <a:rPr lang="en-US" smtClean="0"/>
              <a:t>En büyük NEO topluluğu City Of Zion (CoZ) ile çalışmalar yapılmaktadır. </a:t>
            </a:r>
          </a:p>
          <a:p>
            <a:pPr lvl="1"/>
            <a:r>
              <a:rPr lang="en-US" smtClean="0"/>
              <a:t>Düğümler haricinde onlarca RPC düğümü vardır. Blokzincire erişim için gerekli olan kapı.</a:t>
            </a:r>
          </a:p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25082" r="-127" b="21361"/>
          <a:stretch/>
        </p:blipFill>
        <p:spPr>
          <a:xfrm>
            <a:off x="677334" y="3921635"/>
            <a:ext cx="9618979" cy="2707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8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Kontrat 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5825066" cy="423945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akılı kontrat sistemi üç ana parçadan oluşmaktadır</a:t>
            </a:r>
          </a:p>
          <a:p>
            <a:pPr lvl="2"/>
            <a:r>
              <a:rPr lang="it-IT" smtClean="0"/>
              <a:t>NEO Virtual Machine; </a:t>
            </a:r>
            <a:br>
              <a:rPr lang="it-IT" smtClean="0"/>
            </a:br>
            <a:r>
              <a:rPr lang="it-IT" smtClean="0"/>
              <a:t>Kontrat kodunu yürütür. JVM ve .Net Runtime benzeri. </a:t>
            </a:r>
          </a:p>
          <a:p>
            <a:pPr lvl="2"/>
            <a:r>
              <a:rPr lang="it-IT" smtClean="0"/>
              <a:t>Interop Services; </a:t>
            </a:r>
            <a:br>
              <a:rPr lang="it-IT" smtClean="0"/>
            </a:br>
            <a:r>
              <a:rPr lang="it-IT" smtClean="0"/>
              <a:t>Blokzincire erişmek, depolama alanlarını kullanmak gibi işlemlerde kullanılır.</a:t>
            </a:r>
          </a:p>
          <a:p>
            <a:pPr lvl="2"/>
            <a:r>
              <a:rPr lang="it-IT" smtClean="0"/>
              <a:t>Development Tools &amp; IDEs; </a:t>
            </a:r>
            <a:br>
              <a:rPr lang="it-IT" smtClean="0"/>
            </a:br>
            <a:r>
              <a:rPr lang="it-IT" smtClean="0"/>
              <a:t>Derleyiciler .Net ve Java kodunu NeoVM komut dizelerine çevirir. </a:t>
            </a:r>
          </a:p>
          <a:p>
            <a:pPr lvl="3"/>
            <a:r>
              <a:rPr lang="it-IT" smtClean="0"/>
              <a:t>Compilers (C#, Java, Go, JS, Kotlin)</a:t>
            </a:r>
          </a:p>
          <a:p>
            <a:pPr lvl="3"/>
            <a:r>
              <a:rPr lang="it-IT" smtClean="0"/>
              <a:t>Visual Studio, Eclipse. VS Project</a:t>
            </a:r>
          </a:p>
          <a:p>
            <a:pPr marL="1371600" lvl="3" indent="0">
              <a:buNone/>
            </a:pPr>
            <a:endParaRPr lang="it-IT" smtClean="0"/>
          </a:p>
          <a:p>
            <a:pPr lvl="1"/>
            <a:r>
              <a:rPr lang="it-IT" smtClean="0"/>
              <a:t>NEP-5</a:t>
            </a:r>
          </a:p>
          <a:p>
            <a:pPr lvl="1"/>
            <a:r>
              <a:rPr lang="it-IT" smtClean="0"/>
              <a:t>Private Network</a:t>
            </a:r>
          </a:p>
          <a:p>
            <a:pPr lvl="1"/>
            <a:r>
              <a:rPr lang="it-IT" smtClean="0"/>
              <a:t>Deployment &amp; Invoking</a:t>
            </a:r>
          </a:p>
          <a:p>
            <a:pPr lvl="1"/>
            <a:r>
              <a:rPr lang="it-IT" smtClean="0"/>
              <a:t>APIs</a:t>
            </a:r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4" y="1270000"/>
            <a:ext cx="5790300" cy="5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Virtual Machine (NeoVM)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205385" y="1861563"/>
            <a:ext cx="562309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kodlarını çalıştıran sanal makine </a:t>
            </a:r>
          </a:p>
          <a:p>
            <a:pPr lvl="1"/>
            <a:r>
              <a:rPr lang="it-IT" smtClean="0"/>
              <a:t>JVM ve .Net Runtime benzeri</a:t>
            </a:r>
          </a:p>
          <a:p>
            <a:pPr lvl="1"/>
            <a:r>
              <a:rPr lang="it-IT" smtClean="0"/>
              <a:t>Sadeleştirilmiş, genel amaçlı, yüksek performanslı</a:t>
            </a:r>
          </a:p>
          <a:p>
            <a:pPr lvl="1"/>
            <a:r>
              <a:rPr lang="it-IT" smtClean="0"/>
              <a:t>Açık kaynak, genişletilebilir. </a:t>
            </a:r>
          </a:p>
          <a:p>
            <a:pPr lvl="1"/>
            <a:r>
              <a:rPr lang="it-IT" smtClean="0"/>
              <a:t>AVM -&gt; OPCODES </a:t>
            </a:r>
          </a:p>
          <a:p>
            <a:pPr lvl="1"/>
            <a:r>
              <a:rPr lang="it-IT" smtClean="0"/>
              <a:t>Interop Servisler ile sistem kaynaklarına erişim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66154"/>
            <a:ext cx="5528051" cy="42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Derleyiciler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Yüksek seviye diller -&gt; OPCODE lara çevrimi. </a:t>
            </a:r>
            <a:endParaRPr lang="it-IT"/>
          </a:p>
          <a:p>
            <a:pPr lvl="1"/>
            <a:r>
              <a:rPr lang="it-IT" smtClean="0"/>
              <a:t>Derleyiciler : C#, Java, Python, Kotlin, Javascript, Go</a:t>
            </a:r>
          </a:p>
          <a:p>
            <a:pPr lvl="1"/>
            <a:r>
              <a:rPr lang="it-IT" smtClean="0"/>
              <a:t>Açık kaynak olarak paylaşılıyor. Kaynak koddan veya Release versiyonu. </a:t>
            </a:r>
          </a:p>
          <a:p>
            <a:pPr lvl="1"/>
            <a:r>
              <a:rPr lang="it-IT" smtClean="0"/>
              <a:t>Neon.exe </a:t>
            </a:r>
          </a:p>
          <a:p>
            <a:pPr lvl="2"/>
            <a:r>
              <a:rPr lang="it-IT" smtClean="0"/>
              <a:t>C# Derleyicisi </a:t>
            </a:r>
          </a:p>
          <a:p>
            <a:pPr lvl="2"/>
            <a:r>
              <a:rPr lang="it-IT" smtClean="0"/>
              <a:t>.Net Framework’un subseti </a:t>
            </a:r>
          </a:p>
          <a:p>
            <a:pPr lvl="2"/>
            <a:r>
              <a:rPr lang="it-IT" smtClean="0"/>
              <a:t>VS Projesine dahil. </a:t>
            </a:r>
          </a:p>
          <a:p>
            <a:pPr lvl="1"/>
            <a:r>
              <a:rPr lang="it-IT" smtClean="0"/>
              <a:t>.dll (neon.exe) -&gt; .avm</a:t>
            </a:r>
          </a:p>
          <a:p>
            <a:pPr lvl="1"/>
            <a:r>
              <a:rPr lang="it-IT" smtClean="0"/>
              <a:t>neod, neop,  vs ....</a:t>
            </a:r>
          </a:p>
        </p:txBody>
      </p:sp>
    </p:spTree>
    <p:extLst>
      <p:ext uri="{BB962C8B-B14F-4D97-AF65-F5344CB8AC3E}">
        <p14:creationId xmlns:p14="http://schemas.microsoft.com/office/powerpoint/2010/main" val="5973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IDEler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Visual Studio, Eclipse vs. </a:t>
            </a:r>
            <a:endParaRPr lang="it-IT" smtClean="0"/>
          </a:p>
          <a:p>
            <a:pPr lvl="1"/>
            <a:r>
              <a:rPr lang="it-IT" smtClean="0"/>
              <a:t>Visual </a:t>
            </a:r>
            <a:r>
              <a:rPr lang="it-IT" smtClean="0"/>
              <a:t>Studio Project Template</a:t>
            </a:r>
          </a:p>
          <a:p>
            <a:pPr lvl="1"/>
            <a:r>
              <a:rPr lang="it-IT" smtClean="0"/>
              <a:t>VS, C# -&gt; .dll</a:t>
            </a:r>
          </a:p>
          <a:p>
            <a:pPr lvl="1"/>
            <a:r>
              <a:rPr lang="it-IT" smtClean="0"/>
              <a:t>neon.exe, .dll -&gt; .avm</a:t>
            </a:r>
          </a:p>
          <a:p>
            <a:pPr lvl="1"/>
            <a:r>
              <a:rPr lang="it-IT" smtClean="0"/>
              <a:t>Subset in haricindeki kodlar, Neon «Not </a:t>
            </a:r>
            <a:r>
              <a:rPr lang="it-IT" smtClean="0"/>
              <a:t>Supported</a:t>
            </a:r>
          </a:p>
          <a:p>
            <a:pPr lvl="1"/>
            <a:r>
              <a:rPr lang="it-IT" smtClean="0"/>
              <a:t>Biginteger</a:t>
            </a:r>
            <a:r>
              <a:rPr lang="it-IT" smtClean="0"/>
              <a:t>, ToString, for | </a:t>
            </a:r>
            <a:r>
              <a:rPr lang="it-IT" smtClean="0"/>
              <a:t>foreach, </a:t>
            </a:r>
            <a:r>
              <a:rPr lang="it-IT" smtClean="0"/>
              <a:t>$ (string format), ? (null check)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IDEler (VS)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64168" y="1317251"/>
            <a:ext cx="9250487" cy="5312731"/>
            <a:chOff x="1264168" y="1317251"/>
            <a:chExt cx="9250487" cy="53127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168" y="1317251"/>
              <a:ext cx="9250487" cy="53127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Rectangle 12"/>
            <p:cNvSpPr/>
            <p:nvPr/>
          </p:nvSpPr>
          <p:spPr>
            <a:xfrm>
              <a:off x="1560352" y="4555222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2356" y="5276675"/>
              <a:ext cx="864066" cy="134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42824" y="4429387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11506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471635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Compiler &amp; OpCode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68" y="3939133"/>
            <a:ext cx="7342937" cy="2690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97" b="5011"/>
          <a:stretch/>
        </p:blipFill>
        <p:spPr>
          <a:xfrm>
            <a:off x="1264168" y="1270000"/>
            <a:ext cx="7342937" cy="28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3203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NEO geliştirme </a:t>
            </a:r>
            <a:r>
              <a:rPr lang="tr-TR" smtClean="0"/>
              <a:t>önerileri, </a:t>
            </a:r>
            <a:r>
              <a:rPr lang="tr-TR"/>
              <a:t>NEO platformu için standartları belirtmektedir </a:t>
            </a:r>
            <a:endParaRPr lang="en-US" smtClean="0"/>
          </a:p>
          <a:p>
            <a:pPr lvl="2"/>
            <a:r>
              <a:rPr lang="en-US" smtClean="0"/>
              <a:t>P</a:t>
            </a:r>
            <a:r>
              <a:rPr lang="tr-TR" smtClean="0"/>
              <a:t>rotokol </a:t>
            </a:r>
            <a:r>
              <a:rPr lang="tr-TR"/>
              <a:t>özellikleri, </a:t>
            </a:r>
            <a:endParaRPr lang="en-US" smtClean="0"/>
          </a:p>
          <a:p>
            <a:pPr lvl="2"/>
            <a:r>
              <a:rPr lang="en-US" smtClean="0"/>
              <a:t>İ</a:t>
            </a:r>
            <a:r>
              <a:rPr lang="tr-TR" smtClean="0"/>
              <a:t>stemci </a:t>
            </a:r>
            <a:r>
              <a:rPr lang="tr-TR"/>
              <a:t>API </a:t>
            </a:r>
            <a:r>
              <a:rPr lang="tr-TR" smtClean="0"/>
              <a:t>leri</a:t>
            </a:r>
            <a:r>
              <a:rPr lang="en-US" smtClean="0"/>
              <a:t>,</a:t>
            </a:r>
            <a:endParaRPr lang="en-US" smtClean="0"/>
          </a:p>
          <a:p>
            <a:pPr lvl="2"/>
            <a:r>
              <a:rPr lang="en-US" smtClean="0"/>
              <a:t>Kontrat</a:t>
            </a:r>
            <a:r>
              <a:rPr lang="tr-TR" smtClean="0"/>
              <a:t> standartları</a:t>
            </a:r>
            <a:r>
              <a:rPr lang="en-US" smtClean="0"/>
              <a:t>,</a:t>
            </a:r>
            <a:r>
              <a:rPr lang="tr-TR"/>
              <a:t> </a:t>
            </a:r>
            <a:endParaRPr lang="en-US" smtClean="0"/>
          </a:p>
          <a:p>
            <a:pPr lvl="1"/>
            <a:r>
              <a:rPr lang="it-IT" smtClean="0"/>
              <a:t>NEP : </a:t>
            </a:r>
            <a:r>
              <a:rPr lang="tr-TR"/>
              <a:t>NEO Enhancement </a:t>
            </a:r>
            <a:r>
              <a:rPr lang="tr-TR" smtClean="0"/>
              <a:t>Proposals</a:t>
            </a:r>
            <a:endParaRPr lang="en-US" smtClean="0"/>
          </a:p>
          <a:p>
            <a:pPr lvl="2"/>
            <a:r>
              <a:rPr lang="en-US" smtClean="0"/>
              <a:t>Private key standartları</a:t>
            </a:r>
          </a:p>
          <a:p>
            <a:pPr lvl="2"/>
            <a:r>
              <a:rPr lang="en-US" smtClean="0"/>
              <a:t>Application Interfaces</a:t>
            </a:r>
          </a:p>
          <a:p>
            <a:pPr lvl="2"/>
            <a:r>
              <a:rPr lang="en-US" smtClean="0"/>
              <a:t>Cüzdan standartları</a:t>
            </a:r>
          </a:p>
          <a:p>
            <a:pPr lvl="2"/>
            <a:r>
              <a:rPr lang="en-US" smtClean="0"/>
              <a:t>….</a:t>
            </a:r>
          </a:p>
          <a:p>
            <a:pPr lvl="1"/>
            <a:r>
              <a:rPr lang="tr-TR"/>
              <a:t>NEO geliştirme önerilerinin beşincisi (NEP-5) token standartlarını belirtmektedir. </a:t>
            </a:r>
          </a:p>
          <a:p>
            <a:pPr lvl="1"/>
            <a:endParaRPr lang="tr-TR" b="1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19"/>
          <a:stretch/>
        </p:blipFill>
        <p:spPr>
          <a:xfrm>
            <a:off x="6730585" y="1801907"/>
            <a:ext cx="5334415" cy="3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97874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NEP-5 önerisi NEO blokzinciri için token standartlarını belirtmektedir ve diğer sistemlere genel bir etkileşim mekanizması sunmaktadır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NEO blokzincirinde geliştirilen bir akıllı </a:t>
            </a:r>
            <a:r>
              <a:rPr lang="en-US" smtClean="0"/>
              <a:t>kontrat</a:t>
            </a:r>
            <a:r>
              <a:rPr lang="tr-TR" smtClean="0"/>
              <a:t> </a:t>
            </a:r>
            <a:r>
              <a:rPr lang="tr-TR"/>
              <a:t>NEP-5 standartlarını sağlıyorsa, sözleşmenin sağladığı </a:t>
            </a:r>
            <a:r>
              <a:rPr lang="tr-TR" smtClean="0"/>
              <a:t>token takas </a:t>
            </a:r>
            <a:r>
              <a:rPr lang="tr-TR"/>
              <a:t>edilebilir, borsalarda alım satımı yapılabilir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NEP-5 standartını </a:t>
            </a:r>
            <a:r>
              <a:rPr lang="en-US" smtClean="0"/>
              <a:t>metodları</a:t>
            </a:r>
            <a:r>
              <a:rPr lang="tr-TR" smtClean="0"/>
              <a:t>; </a:t>
            </a:r>
            <a:endParaRPr lang="en-US" smtClean="0"/>
          </a:p>
          <a:p>
            <a:pPr lvl="2"/>
            <a:r>
              <a:rPr lang="tr-TR" smtClean="0"/>
              <a:t>mintTokens</a:t>
            </a:r>
            <a:r>
              <a:rPr lang="tr-TR"/>
              <a:t>, </a:t>
            </a:r>
            <a:r>
              <a:rPr lang="tr-TR" smtClean="0"/>
              <a:t>totalSupply</a:t>
            </a:r>
            <a:r>
              <a:rPr lang="tr-TR"/>
              <a:t>, </a:t>
            </a:r>
            <a:r>
              <a:rPr lang="tr-TR" smtClean="0"/>
              <a:t>name</a:t>
            </a:r>
            <a:r>
              <a:rPr lang="tr-TR"/>
              <a:t>, </a:t>
            </a:r>
            <a:r>
              <a:rPr lang="tr-TR" smtClean="0"/>
              <a:t>symbol</a:t>
            </a:r>
            <a:r>
              <a:rPr lang="tr-TR"/>
              <a:t>, </a:t>
            </a:r>
            <a:endParaRPr lang="en-US" smtClean="0"/>
          </a:p>
          <a:p>
            <a:pPr lvl="2"/>
            <a:r>
              <a:rPr lang="tr-TR" smtClean="0"/>
              <a:t>decimals</a:t>
            </a:r>
            <a:r>
              <a:rPr lang="tr-TR"/>
              <a:t>, </a:t>
            </a:r>
            <a:r>
              <a:rPr lang="tr-TR" smtClean="0"/>
              <a:t>balanceOf</a:t>
            </a:r>
            <a:r>
              <a:rPr lang="tr-TR"/>
              <a:t>, </a:t>
            </a:r>
            <a:r>
              <a:rPr lang="tr-TR" smtClean="0"/>
              <a:t>transfer</a:t>
            </a:r>
            <a:r>
              <a:rPr lang="tr-TR"/>
              <a:t>. </a:t>
            </a:r>
            <a:endParaRPr lang="en-US" smtClean="0"/>
          </a:p>
          <a:p>
            <a:pPr lvl="1"/>
            <a:r>
              <a:rPr lang="en-US" smtClean="0"/>
              <a:t>NEP-5 standartında tanımlanın tokenlar, yayınlanan cüzdanlarda</a:t>
            </a:r>
            <a:br>
              <a:rPr lang="en-US" smtClean="0"/>
            </a:br>
            <a:r>
              <a:rPr lang="en-US" smtClean="0"/>
              <a:t>listelenmektedir</a:t>
            </a:r>
            <a:r>
              <a:rPr lang="it-IT" smtClean="0"/>
              <a:t>. API’ler tarafından erişilebilir.  </a:t>
            </a:r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3"/>
          <a:stretch/>
        </p:blipFill>
        <p:spPr>
          <a:xfrm>
            <a:off x="7421944" y="2843307"/>
            <a:ext cx="4612513" cy="38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Blokzinciri Nedir?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i="1" smtClean="0"/>
              <a:t>NEO kar amacı gütmeyen topluluk tabanlı bir blokzincir projesidir.  </a:t>
            </a:r>
          </a:p>
          <a:p>
            <a:pPr lvl="1"/>
            <a:r>
              <a:rPr lang="it-IT" smtClean="0"/>
              <a:t>Nisan 2016 da Çin kaynaklı OnChain firması tarafından kurulmuştur. </a:t>
            </a:r>
          </a:p>
          <a:p>
            <a:pPr lvl="1"/>
            <a:r>
              <a:rPr lang="it-IT" smtClean="0"/>
              <a:t>AntShares ismi ile çıkmıştır. 2017 de isim değişikliği olmuştur. </a:t>
            </a:r>
          </a:p>
          <a:p>
            <a:pPr lvl="1"/>
            <a:r>
              <a:rPr lang="it-IT" smtClean="0"/>
              <a:t>Kitle fonlaması ile çıkmıştır. </a:t>
            </a:r>
          </a:p>
          <a:p>
            <a:pPr lvl="1"/>
            <a:r>
              <a:rPr lang="it-IT" smtClean="0"/>
              <a:t>Akıllı Ekonomi güdümünde ortaya çıkan bir akıllı kontrat platformudur.</a:t>
            </a:r>
          </a:p>
          <a:p>
            <a:pPr lvl="1"/>
            <a:endParaRPr lang="it-IT" smtClean="0"/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4499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Geliştirilen akıllı kontratlar OPCODE’lara çevrildikten sonra blokzincire yüklenir. </a:t>
            </a:r>
          </a:p>
          <a:p>
            <a:pPr lvl="1"/>
            <a:r>
              <a:rPr lang="it-IT" smtClean="0"/>
              <a:t>Blokzincir üzerinde, mutabakat düğümleri tarafından kod çalıştırılır. </a:t>
            </a:r>
          </a:p>
          <a:p>
            <a:pPr lvl="1"/>
            <a:r>
              <a:rPr lang="it-IT" smtClean="0"/>
              <a:t>.dll den üretilen .avm dosyaları CLI uygulaması veya NEO GUI uygulaması ile blokzincire yüklenir. </a:t>
            </a:r>
          </a:p>
          <a:p>
            <a:pPr lvl="1"/>
            <a:r>
              <a:rPr lang="it-IT" smtClean="0"/>
              <a:t>Bir sonraki blok üretildiğinde script hash ile kontrata erişelibilir. </a:t>
            </a:r>
          </a:p>
          <a:p>
            <a:pPr lvl="1"/>
            <a:r>
              <a:rPr lang="it-IT" smtClean="0"/>
              <a:t>Aynı CLI veya NEO GUI uygulaması ile kontrat çalıştırılabilir, üzerindeki veriler sorgulanabilir. </a:t>
            </a:r>
          </a:p>
          <a:p>
            <a:pPr lvl="1"/>
            <a:r>
              <a:rPr lang="it-IT" smtClean="0"/>
              <a:t>Uyumlu kontratlar üzerindeki tokenlar borsalar tarafından erişilebilir, cüzdanlardan transferi yapılabilir.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/>
          <a:stretch/>
        </p:blipFill>
        <p:spPr>
          <a:xfrm>
            <a:off x="1264168" y="4203700"/>
            <a:ext cx="7342937" cy="24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116172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 – NEO GUI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86" y="1270000"/>
            <a:ext cx="4587955" cy="5016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6509085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Kontratların Yayınlanması – </a:t>
            </a:r>
            <a:r>
              <a:rPr lang="en-CA" smtClean="0">
                <a:solidFill>
                  <a:srgbClr val="90C226"/>
                </a:solidFill>
              </a:rPr>
              <a:t>Test Ağı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yayınlamak için gerekli olan ücret 500 GAS, artı kullanım ücretleri</a:t>
            </a:r>
          </a:p>
          <a:p>
            <a:pPr lvl="1"/>
            <a:r>
              <a:rPr lang="it-IT" smtClean="0"/>
              <a:t>Yayınlandıktan sonra değiştirilemiyor, kaldırılamıyor veya güncellenemiyor.</a:t>
            </a:r>
          </a:p>
          <a:p>
            <a:pPr lvl="1"/>
            <a:r>
              <a:rPr lang="it-IT" smtClean="0"/>
              <a:t>Geliştirmeler için NEO TestNet ve CoZ TestNet ağları kullanılabilir. </a:t>
            </a:r>
          </a:p>
          <a:p>
            <a:pPr lvl="1"/>
            <a:r>
              <a:rPr lang="it-IT"/>
              <a:t>TestNet ler için NEO ve GAS isteği yapılabiliyor. </a:t>
            </a:r>
            <a:r>
              <a:rPr lang="it-IT">
                <a:hlinkClick r:id="rId3"/>
              </a:rPr>
              <a:t>https://</a:t>
            </a:r>
            <a:r>
              <a:rPr lang="it-IT" smtClean="0">
                <a:hlinkClick r:id="rId3"/>
              </a:rPr>
              <a:t>neo.org/Testnet/Create</a:t>
            </a:r>
            <a:endParaRPr lang="it-IT" smtClean="0"/>
          </a:p>
          <a:p>
            <a:pPr lvl="1"/>
            <a:r>
              <a:rPr lang="it-IT" smtClean="0"/>
              <a:t>NEO ve GAS’lar test ağı üzerindeki cüzdanınıza gönderilir.</a:t>
            </a:r>
          </a:p>
          <a:p>
            <a:pPr lvl="1"/>
            <a:endParaRPr lang="it-IT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1" b="30631"/>
          <a:stretch/>
        </p:blipFill>
        <p:spPr>
          <a:xfrm>
            <a:off x="1228263" y="3662157"/>
            <a:ext cx="4270838" cy="3076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9" y="3662157"/>
            <a:ext cx="5880197" cy="30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kontratları kendi özel ağınızda da yayınlayabilirsiniz. </a:t>
            </a:r>
          </a:p>
          <a:p>
            <a:pPr lvl="1"/>
            <a:r>
              <a:rPr lang="it-IT" smtClean="0"/>
              <a:t>Açık kaynak kodlar kullanılarak veya yüklemeye hazır setup programlar ile kendi NEO ağınızı oluşturabilirsiniz. </a:t>
            </a:r>
          </a:p>
          <a:p>
            <a:pPr lvl="1"/>
            <a:r>
              <a:rPr lang="it-IT" smtClean="0"/>
              <a:t>Genesis blok ile istediğiniz kadar NEO ve GAS tanımlayabilir, istediğiniz şekilde dağıtabilirsiniz. </a:t>
            </a:r>
          </a:p>
          <a:p>
            <a:pPr lvl="1"/>
            <a:r>
              <a:rPr lang="it-IT" smtClean="0"/>
              <a:t>Sadece test amaçlı değil, gerçek uygulamalar için de kullanılabilir bir blokzincir ağı. </a:t>
            </a:r>
          </a:p>
          <a:p>
            <a:pPr lvl="1"/>
            <a:r>
              <a:rPr lang="it-IT" smtClean="0"/>
              <a:t>İstediğiniz kadar düğüm tanımlayıp, oylama sistemine dahil edebilirsiniz. </a:t>
            </a:r>
            <a:endParaRPr lang="it-IT"/>
          </a:p>
          <a:p>
            <a:pPr lvl="1"/>
            <a:r>
              <a:rPr lang="it-IT"/>
              <a:t>Ağ üzerinde tanımlanabilecek Global varlıklar geçerli bir token olarak borsalara çıkabilir. </a:t>
            </a:r>
            <a:endParaRPr lang="it-IT" smtClean="0"/>
          </a:p>
          <a:p>
            <a:pPr lvl="1"/>
            <a:r>
              <a:rPr lang="it-IT" smtClean="0"/>
              <a:t>Geliştirilen akıllı kontratlarda bu ağ üzerinden aynı NEO GUI ile yayınlanabilir. </a:t>
            </a:r>
          </a:p>
          <a:p>
            <a:pPr lvl="1"/>
            <a:r>
              <a:rPr lang="it-IT" smtClean="0"/>
              <a:t>Akıllı kontratların çalışması için gerekli olan ücretleri kendiniz belirleyebilir, kaldırablirsiniz. </a:t>
            </a:r>
          </a:p>
        </p:txBody>
      </p:sp>
    </p:spTree>
    <p:extLst>
      <p:ext uri="{BB962C8B-B14F-4D97-AF65-F5344CB8AC3E}">
        <p14:creationId xmlns:p14="http://schemas.microsoft.com/office/powerpoint/2010/main" val="29538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55" y="3258005"/>
            <a:ext cx="4304714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1446576"/>
            <a:ext cx="7285714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3258005"/>
            <a:ext cx="6277543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5"/>
          <a:stretch/>
        </p:blipFill>
        <p:spPr>
          <a:xfrm>
            <a:off x="7828824" y="1446576"/>
            <a:ext cx="3320145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97" y="1270000"/>
            <a:ext cx="7650740" cy="53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Docker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5362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Server kurulumları ve CLI kurulumlarına gerek kalmadan, çalıştırmaya hazır Docker containerlar kullanılabilir. </a:t>
            </a:r>
          </a:p>
          <a:p>
            <a:pPr lvl="1"/>
            <a:r>
              <a:rPr lang="it-IT" smtClean="0"/>
              <a:t>Linux üzerinde çalışan, içerisinde 4 adet makinenin kurulumu tamamlanmış şekilde çalıştırmaya hazır. </a:t>
            </a:r>
          </a:p>
          <a:p>
            <a:pPr lvl="1"/>
            <a:r>
              <a:rPr lang="it-IT" smtClean="0"/>
              <a:t>GAS birikmesi için bir süre çalıştırılmıştır, yüklendiği gibi kullanıma hazır NEO &amp; GAS barındırır. </a:t>
            </a:r>
          </a:p>
          <a:p>
            <a:pPr lvl="1"/>
            <a:r>
              <a:rPr lang="en-US" smtClean="0"/>
              <a:t>“docker </a:t>
            </a:r>
            <a:r>
              <a:rPr lang="en-US"/>
              <a:t>run -d --name neo-privnet -p 20333-20336:20333-20336/tcp -p </a:t>
            </a:r>
            <a:r>
              <a:rPr lang="en-US" smtClean="0"/>
              <a:t>30333-30336:30333-30336/tcp”</a:t>
            </a:r>
            <a:endParaRPr lang="en-US"/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1484" b="1019"/>
          <a:stretch/>
        </p:blipFill>
        <p:spPr>
          <a:xfrm>
            <a:off x="7249720" y="1930400"/>
            <a:ext cx="4637480" cy="1827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6" y="4382626"/>
            <a:ext cx="10634133" cy="23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NEO Debugger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Özel ağ çalıştırmaya gerek olmadan, herhangi bir ağa yüklemeden çalıştırılabilir. </a:t>
            </a:r>
          </a:p>
          <a:p>
            <a:pPr lvl="1"/>
            <a:r>
              <a:rPr lang="it-IT" smtClean="0"/>
              <a:t>NeoVM kullanarak akıllı kontratların çalışmasını simule eder.</a:t>
            </a:r>
          </a:p>
          <a:p>
            <a:pPr lvl="1"/>
            <a:r>
              <a:rPr lang="it-IT" smtClean="0"/>
              <a:t>Visual Studio veye Eclipse’e gerek kalmadan kod düzenlenip derlenebilir, çalıştırılabilir.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61"/>
          <a:stretch/>
        </p:blipFill>
        <p:spPr>
          <a:xfrm>
            <a:off x="988146" y="2971801"/>
            <a:ext cx="10588242" cy="37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4900" y="6451600"/>
            <a:ext cx="952500" cy="254000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331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2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Ekonomi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ile amaçlanan; </a:t>
            </a:r>
          </a:p>
          <a:p>
            <a:pPr lvl="2"/>
            <a:r>
              <a:rPr lang="it-IT" smtClean="0"/>
              <a:t>Blokzincir teknoloji ve dijital kimlikler ile varlıkların dijitalize edilmesi,</a:t>
            </a:r>
          </a:p>
          <a:p>
            <a:pPr lvl="2"/>
            <a:r>
              <a:rPr lang="it-IT" smtClean="0"/>
              <a:t>Akıllı sözleşmelerin kullanımı ile dijital varlıkların yönetilmesi, </a:t>
            </a:r>
          </a:p>
          <a:p>
            <a:pPr lvl="2"/>
            <a:r>
              <a:rPr lang="it-IT" smtClean="0"/>
              <a:t>Dağıtık bir ağ ile «akıllı ekonomi» gerçekleştirmek.</a:t>
            </a:r>
          </a:p>
          <a:p>
            <a:pPr lvl="1"/>
            <a:r>
              <a:rPr lang="it-IT" smtClean="0"/>
              <a:t>Gerçek varlıkların dijitalleştirilmesi ve yönetilmesi için bir platform.</a:t>
            </a:r>
          </a:p>
          <a:p>
            <a:pPr lvl="1"/>
            <a:r>
              <a:rPr lang="it-IT" smtClean="0"/>
              <a:t>Kullanıcılar birden çok varlık türünü kayıt edebilir, takas ve ticaretini yapabilir. </a:t>
            </a:r>
          </a:p>
          <a:p>
            <a:pPr lvl="1"/>
            <a:r>
              <a:rPr lang="it-IT" smtClean="0"/>
              <a:t>İki tür dijital varlık vardır; Global varlıklar, sözleşme varlıkları.</a:t>
            </a:r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4" y="4217009"/>
            <a:ext cx="5861928" cy="26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Reddit : </a:t>
            </a:r>
            <a:r>
              <a:rPr lang="it-IT">
                <a:hlinkClick r:id="rId3"/>
              </a:rPr>
              <a:t>https://www.reddit.com/r/NEO</a:t>
            </a:r>
            <a:r>
              <a:rPr lang="it-IT" smtClean="0">
                <a:hlinkClick r:id="rId3"/>
              </a:rPr>
              <a:t>/</a:t>
            </a:r>
            <a:endParaRPr lang="it-IT" smtClean="0"/>
          </a:p>
          <a:p>
            <a:pPr lvl="2"/>
            <a:r>
              <a:rPr lang="it-IT" smtClean="0"/>
              <a:t>Kaynakların listesi, haberler, tartışmalar</a:t>
            </a:r>
          </a:p>
          <a:p>
            <a:pPr lvl="1"/>
            <a:r>
              <a:rPr lang="it-IT"/>
              <a:t>Discord : </a:t>
            </a:r>
            <a:r>
              <a:rPr lang="it-IT">
                <a:hlinkClick r:id="rId4"/>
              </a:rPr>
              <a:t>https://</a:t>
            </a:r>
            <a:r>
              <a:rPr lang="it-IT" smtClean="0">
                <a:hlinkClick r:id="rId4"/>
              </a:rPr>
              <a:t>discord.gg/BjweHPZ</a:t>
            </a:r>
            <a:endParaRPr lang="it-IT" smtClean="0"/>
          </a:p>
          <a:p>
            <a:pPr lvl="2"/>
            <a:r>
              <a:rPr lang="it-IT" smtClean="0"/>
              <a:t>Birincil iletişim kanalı, NEO konseyine ve geliştiricilerine erişim, destek, market haberleri, yazılım dilleri</a:t>
            </a:r>
          </a:p>
          <a:p>
            <a:pPr lvl="1"/>
            <a:r>
              <a:rPr lang="it-IT"/>
              <a:t>Awesome NEO : </a:t>
            </a:r>
            <a:r>
              <a:rPr lang="it-IT">
                <a:hlinkClick r:id="rId5"/>
              </a:rPr>
              <a:t>https://</a:t>
            </a:r>
            <a:r>
              <a:rPr lang="it-IT" smtClean="0">
                <a:hlinkClick r:id="rId5"/>
              </a:rPr>
              <a:t>github.com/CityOfZion/awesome-neo</a:t>
            </a:r>
            <a:endParaRPr lang="it-IT" smtClean="0"/>
          </a:p>
          <a:p>
            <a:pPr lvl="2"/>
            <a:r>
              <a:rPr lang="it-IT" smtClean="0"/>
              <a:t>Topluluk siteleri, ağ verisi download, kod örnekleri, dökümanlar, yazılım geliştirme araçları, ....</a:t>
            </a:r>
          </a:p>
          <a:p>
            <a:pPr lvl="1"/>
            <a:r>
              <a:rPr lang="it-IT"/>
              <a:t>Getting Started : </a:t>
            </a:r>
            <a:r>
              <a:rPr lang="it-IT">
                <a:hlinkClick r:id="rId6"/>
              </a:rPr>
              <a:t>http://</a:t>
            </a:r>
            <a:r>
              <a:rPr lang="it-IT" smtClean="0">
                <a:hlinkClick r:id="rId6"/>
              </a:rPr>
              <a:t>docs.neo.org/en-us/index.html</a:t>
            </a:r>
            <a:endParaRPr lang="it-IT" smtClean="0"/>
          </a:p>
          <a:p>
            <a:pPr lvl="2"/>
            <a:r>
              <a:rPr lang="it-IT" smtClean="0"/>
              <a:t>White paper, kontrat geliştirme, özel ağ çalıştırma, NEO için borsa geliştirme</a:t>
            </a:r>
          </a:p>
          <a:p>
            <a:pPr lvl="1"/>
            <a:r>
              <a:rPr lang="it-IT" smtClean="0"/>
              <a:t>Github, </a:t>
            </a:r>
            <a:r>
              <a:rPr lang="tr-TR"/>
              <a:t>The Neo </a:t>
            </a:r>
            <a:r>
              <a:rPr lang="tr-TR" smtClean="0"/>
              <a:t>Project</a:t>
            </a:r>
            <a:r>
              <a:rPr lang="en-US"/>
              <a:t> : </a:t>
            </a:r>
            <a:r>
              <a:rPr lang="en-US">
                <a:hlinkClick r:id="rId7"/>
              </a:rPr>
              <a:t>https://</a:t>
            </a:r>
            <a:r>
              <a:rPr lang="en-US" smtClean="0">
                <a:hlinkClick r:id="rId7"/>
              </a:rPr>
              <a:t>github.com/neo-project</a:t>
            </a:r>
            <a:endParaRPr lang="en-US" smtClean="0"/>
          </a:p>
          <a:p>
            <a:pPr lvl="2"/>
            <a:r>
              <a:rPr lang="en-US" smtClean="0"/>
              <a:t>NEO Kaynak kodları, derleyici kodları, örnek kodlar, geliştirme araçları</a:t>
            </a:r>
          </a:p>
          <a:p>
            <a:pPr lvl="1"/>
            <a:r>
              <a:rPr lang="en-US"/>
              <a:t>Github, City Of Zion : </a:t>
            </a:r>
            <a:r>
              <a:rPr lang="en-US">
                <a:hlinkClick r:id="rId8"/>
              </a:rPr>
              <a:t>https://</a:t>
            </a:r>
            <a:r>
              <a:rPr lang="en-US" smtClean="0">
                <a:hlinkClick r:id="rId8"/>
              </a:rPr>
              <a:t>github.com/CityOfZion</a:t>
            </a:r>
            <a:endParaRPr lang="en-US" smtClean="0"/>
          </a:p>
          <a:p>
            <a:pPr lvl="2"/>
            <a:r>
              <a:rPr lang="it-IT" smtClean="0"/>
              <a:t>Örnekler, geliştirme </a:t>
            </a:r>
            <a:r>
              <a:rPr lang="it-IT" smtClean="0"/>
              <a:t>araçları</a:t>
            </a:r>
            <a:r>
              <a:rPr lang="it-IT" smtClean="0"/>
              <a:t>, API’ler, diğer dil derleyicileri,  </a:t>
            </a:r>
          </a:p>
          <a:p>
            <a:pPr lvl="1"/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38752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460082"/>
            <a:ext cx="10058400" cy="41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642917"/>
            <a:ext cx="10058400" cy="36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338445"/>
            <a:ext cx="5357459" cy="44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2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r="2629"/>
          <a:stretch/>
        </p:blipFill>
        <p:spPr>
          <a:xfrm>
            <a:off x="2603501" y="2218172"/>
            <a:ext cx="7366000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246524"/>
            <a:ext cx="6946900" cy="45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2" y="1486382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mtClean="0"/>
              <a:t>NEO Blokzincirinde iki kripto para birimi vardır; NEO ve Gas</a:t>
            </a:r>
          </a:p>
          <a:p>
            <a:pPr lvl="1"/>
            <a:r>
              <a:rPr lang="it-IT" smtClean="0"/>
              <a:t>NEO, toplamda 100 milyon adet üretilmiştir. </a:t>
            </a:r>
          </a:p>
          <a:p>
            <a:pPr lvl="1"/>
            <a:r>
              <a:rPr lang="it-IT" smtClean="0"/>
              <a:t>Blokzincir ağı üzerinde yönetim hakkı sağlar.</a:t>
            </a:r>
          </a:p>
          <a:p>
            <a:pPr lvl="1"/>
            <a:r>
              <a:rPr lang="it-IT" smtClean="0"/>
              <a:t>Mutabakata katılacak düğümlerin belirlenmesinde oy hakkı sağlar; </a:t>
            </a:r>
          </a:p>
          <a:p>
            <a:pPr lvl="1"/>
            <a:r>
              <a:rPr lang="it-IT" smtClean="0"/>
              <a:t>Blokzincir ağ parametrelerinin (ücretler gibi) belirlenmesinde oy hakkı sağlar</a:t>
            </a:r>
          </a:p>
          <a:p>
            <a:pPr lvl="1"/>
            <a:r>
              <a:rPr lang="it-IT" smtClean="0"/>
              <a:t>NEO sahipleri ellerindeki token oranınca oy hakkına sahip olur. </a:t>
            </a:r>
          </a:p>
          <a:p>
            <a:pPr lvl="1"/>
            <a:r>
              <a:rPr lang="it-IT" smtClean="0"/>
              <a:t>NEO tokenları bölünemeze ve en küçük birim 1 dir.  </a:t>
            </a:r>
          </a:p>
        </p:txBody>
      </p:sp>
    </p:spTree>
    <p:extLst>
      <p:ext uri="{BB962C8B-B14F-4D97-AF65-F5344CB8AC3E}">
        <p14:creationId xmlns:p14="http://schemas.microsoft.com/office/powerpoint/2010/main" val="3932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1470501"/>
            <a:ext cx="10058400" cy="52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Türkiye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Blockchain Turkey</a:t>
            </a:r>
          </a:p>
          <a:p>
            <a:pPr lvl="2"/>
            <a:r>
              <a:rPr lang="en-US"/>
              <a:t>Meetup : </a:t>
            </a:r>
            <a:r>
              <a:rPr lang="en-US">
                <a:hlinkClick r:id="rId3"/>
              </a:rPr>
              <a:t>https://www.meetup.com/Neo-Blockchain-Turkey</a:t>
            </a:r>
            <a:r>
              <a:rPr lang="en-US" smtClean="0">
                <a:hlinkClick r:id="rId3"/>
              </a:rPr>
              <a:t>/</a:t>
            </a:r>
            <a:endParaRPr lang="en-US" smtClean="0"/>
          </a:p>
          <a:p>
            <a:pPr lvl="2"/>
            <a:r>
              <a:rPr lang="en-US"/>
              <a:t>Twitter : </a:t>
            </a:r>
            <a:r>
              <a:rPr lang="en-US">
                <a:hlinkClick r:id="rId4"/>
              </a:rPr>
              <a:t>https://</a:t>
            </a:r>
            <a:r>
              <a:rPr lang="en-US" smtClean="0">
                <a:hlinkClick r:id="rId4"/>
              </a:rPr>
              <a:t>twitter.com/NeoBlockchainTR</a:t>
            </a:r>
            <a:endParaRPr lang="en-US" smtClean="0"/>
          </a:p>
          <a:p>
            <a:pPr lvl="2"/>
            <a:r>
              <a:rPr lang="en-US" smtClean="0"/>
              <a:t>Mail : </a:t>
            </a:r>
            <a:r>
              <a:rPr lang="en-CA"/>
              <a:t>neoturkey@outlook.com</a:t>
            </a:r>
          </a:p>
          <a:p>
            <a:pPr lvl="2"/>
            <a:endParaRPr lang="en-US" smtClean="0"/>
          </a:p>
          <a:p>
            <a:pPr lvl="1"/>
            <a:endParaRPr lang="it-IT" smtClea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35" y="34789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GAS ise NEO blokzincirindeki kaynakların kullanımı için yakıt tokenı</a:t>
            </a:r>
            <a:r>
              <a:rPr lang="it-IT" smtClean="0"/>
              <a:t>.</a:t>
            </a:r>
          </a:p>
          <a:p>
            <a:pPr lvl="1"/>
            <a:r>
              <a:rPr lang="it-IT" smtClean="0"/>
              <a:t>Akıllı kontratların çalıştırılması GAS ile ücretlendirilir.</a:t>
            </a:r>
          </a:p>
          <a:p>
            <a:pPr lvl="1"/>
            <a:r>
              <a:rPr lang="it-IT" smtClean="0"/>
              <a:t>Düğümler </a:t>
            </a:r>
            <a:r>
              <a:rPr lang="it-IT" smtClean="0"/>
              <a:t>için teşvik oluşturur ve kaynakların kötüye kullanımını engeller. </a:t>
            </a:r>
          </a:p>
          <a:p>
            <a:pPr lvl="1"/>
            <a:r>
              <a:rPr lang="it-IT"/>
              <a:t>Her bir NEO ya denk gelecek şekilde toplamda 100 milyon adet </a:t>
            </a:r>
            <a:r>
              <a:rPr lang="it-IT" u="sng"/>
              <a:t>üretilecektir</a:t>
            </a:r>
            <a:r>
              <a:rPr lang="it-IT" smtClean="0"/>
              <a:t>.</a:t>
            </a:r>
            <a:endParaRPr lang="it-IT" smtClean="0"/>
          </a:p>
          <a:p>
            <a:pPr lvl="1"/>
            <a:r>
              <a:rPr lang="it-IT" smtClean="0"/>
              <a:t>GAS </a:t>
            </a:r>
            <a:r>
              <a:rPr lang="it-IT" smtClean="0"/>
              <a:t>bölünebilirdir ve en küçük birimi 1/10.000.000 dur.</a:t>
            </a:r>
          </a:p>
          <a:p>
            <a:pPr lvl="1"/>
            <a:r>
              <a:rPr lang="it-IT" smtClean="0"/>
              <a:t>22 yıl boyunca kademeli olarak NEO sahiplerine dağıtılır. </a:t>
            </a:r>
          </a:p>
          <a:p>
            <a:pPr lvl="1"/>
            <a:r>
              <a:rPr lang="it-IT" smtClean="0"/>
              <a:t>NEO sahipleri ellrinde NEO oranında her blokta belli bir oranda GAS elde eder. </a:t>
            </a:r>
          </a:p>
          <a:p>
            <a:pPr lvl="1"/>
            <a:r>
              <a:rPr lang="it-IT" smtClean="0"/>
              <a:t>NEO’lar transfer edilirse sonraki bloklarda GAS lar yeni hesaba tanımlanır. </a:t>
            </a:r>
          </a:p>
        </p:txBody>
      </p:sp>
    </p:spTree>
    <p:extLst>
      <p:ext uri="{BB962C8B-B14F-4D97-AF65-F5344CB8AC3E}">
        <p14:creationId xmlns:p14="http://schemas.microsoft.com/office/powerpoint/2010/main" val="12432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3" y="1801907"/>
            <a:ext cx="6402339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GAS Ücretleri</a:t>
            </a:r>
          </a:p>
          <a:p>
            <a:pPr lvl="2"/>
            <a:r>
              <a:rPr lang="it-IT"/>
              <a:t>Kontrat </a:t>
            </a:r>
            <a:r>
              <a:rPr lang="it-IT" smtClean="0"/>
              <a:t>sahibi mi </a:t>
            </a:r>
            <a:r>
              <a:rPr lang="it-IT"/>
              <a:t>: 0.2 GAS</a:t>
            </a:r>
          </a:p>
          <a:p>
            <a:pPr lvl="2"/>
            <a:r>
              <a:rPr lang="it-IT"/>
              <a:t>Kontrat Yayınlama : 500 GAS</a:t>
            </a:r>
          </a:p>
          <a:p>
            <a:pPr lvl="2"/>
            <a:r>
              <a:rPr lang="it-IT"/>
              <a:t>Veri depolama : 1 GAS (KB başına</a:t>
            </a:r>
            <a:r>
              <a:rPr lang="it-IT" smtClean="0"/>
              <a:t>)</a:t>
            </a:r>
          </a:p>
          <a:p>
            <a:pPr lvl="1"/>
            <a:r>
              <a:rPr lang="it-IT"/>
              <a:t>NEO sahipleri ellerindeki miktar oranınca oylama yaparak GAS ücretlerini belirlerler.</a:t>
            </a:r>
          </a:p>
          <a:p>
            <a:pPr lvl="1"/>
            <a:r>
              <a:rPr lang="it-IT"/>
              <a:t>Kullanıcı deneyimi için belli bir miktara kadar ücretsizdir. </a:t>
            </a:r>
          </a:p>
          <a:p>
            <a:pPr lvl="1"/>
            <a:r>
              <a:rPr lang="it-IT"/>
              <a:t>NEO sahipleri oylama ile GAS ücretlendirmesi için bir minimum değer belirler. </a:t>
            </a:r>
          </a:p>
          <a:p>
            <a:pPr lvl="1"/>
            <a:r>
              <a:rPr lang="it-IT"/>
              <a:t>Şu an ilk 10 GAS a kadar kaynak kullanımı ücretlendirilmez. 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2" y="1801907"/>
            <a:ext cx="5194981" cy="40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5438240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ve GAS bir çok kripto borsasında al/sat yapılabilmektedir. </a:t>
            </a:r>
          </a:p>
          <a:p>
            <a:pPr lvl="1"/>
            <a:r>
              <a:rPr lang="it-IT" smtClean="0"/>
              <a:t>12 Mayıs itibariyle;</a:t>
            </a:r>
          </a:p>
          <a:p>
            <a:pPr lvl="2"/>
            <a:r>
              <a:rPr lang="it-IT" smtClean="0"/>
              <a:t>1 NEO : </a:t>
            </a:r>
            <a:r>
              <a:rPr lang="tr-TR"/>
              <a:t>$63.3</a:t>
            </a:r>
            <a:r>
              <a:rPr lang="it-IT" smtClean="0"/>
              <a:t>$, 65 milyon dolaşımdadır</a:t>
            </a:r>
          </a:p>
          <a:p>
            <a:pPr lvl="2"/>
            <a:r>
              <a:rPr lang="it-IT" smtClean="0"/>
              <a:t>1 GAS : </a:t>
            </a:r>
            <a:r>
              <a:rPr lang="tr-TR"/>
              <a:t>$25.5</a:t>
            </a:r>
            <a:r>
              <a:rPr lang="it-IT" smtClean="0"/>
              <a:t>$, ~10 milyon dolaşımdadır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 r="38455"/>
          <a:stretch/>
        </p:blipFill>
        <p:spPr>
          <a:xfrm>
            <a:off x="5930659" y="1863288"/>
            <a:ext cx="6190481" cy="225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 r="38301"/>
          <a:stretch/>
        </p:blipFill>
        <p:spPr>
          <a:xfrm>
            <a:off x="5930659" y="4232100"/>
            <a:ext cx="6205923" cy="2274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44838"/>
            <a:ext cx="4948766" cy="296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6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Dağıtım Mekanizması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100 milyon NEO dağıtım için iki parçaya bölünmüştür; </a:t>
            </a:r>
          </a:p>
          <a:p>
            <a:pPr lvl="1"/>
            <a:r>
              <a:rPr lang="it-IT" smtClean="0"/>
              <a:t>İlk 50 milyon kitle fonlaması sırasında NEO destekçilerine dağıtılmıştır. </a:t>
            </a:r>
          </a:p>
          <a:p>
            <a:pPr lvl="1"/>
            <a:r>
              <a:rPr lang="it-IT" smtClean="0"/>
              <a:t>İkinci 50 milyon ise geliştirmeler, blokzincir ağının yönetimi ve bakımı için tutulmaktadır.</a:t>
            </a:r>
          </a:p>
          <a:p>
            <a:pPr lvl="1"/>
            <a:r>
              <a:rPr lang="it-IT" smtClean="0"/>
              <a:t>İkinci 50 milyon Ekim 2017 ye kadar kitlenmiş, daha sonrasında da borsalara girmemiştir. </a:t>
            </a:r>
          </a:p>
          <a:p>
            <a:pPr lvl="2"/>
            <a:r>
              <a:rPr lang="it-IT" smtClean="0"/>
              <a:t>10 milyon NEO geliştiricilerini ve NEO konseyini motive etmek için,</a:t>
            </a:r>
          </a:p>
          <a:p>
            <a:pPr lvl="2"/>
            <a:r>
              <a:rPr lang="it-IT" smtClean="0"/>
              <a:t>10 milyon NEO ekosistemindeki geliştiricileri desteklemek için,</a:t>
            </a:r>
          </a:p>
          <a:p>
            <a:pPr lvl="2"/>
            <a:r>
              <a:rPr lang="it-IT" smtClean="0"/>
              <a:t>15 milyon NEO konseyinin sahip olduğu ve NEO projelerinde kullanılar diğer blokzincir projelerine,</a:t>
            </a:r>
          </a:p>
          <a:p>
            <a:pPr lvl="2"/>
            <a:r>
              <a:rPr lang="it-IT" smtClean="0"/>
              <a:t>15 milyon beklenmedik olaylar için,</a:t>
            </a:r>
          </a:p>
          <a:p>
            <a:pPr lvl="1"/>
            <a:r>
              <a:rPr lang="it-IT" smtClean="0"/>
              <a:t>Yıllık kullanılan NEO’lar 15 milyonu geçemez.</a:t>
            </a:r>
          </a:p>
          <a:p>
            <a:pPr lvl="1"/>
            <a:endParaRPr lang="it-IT"/>
          </a:p>
          <a:p>
            <a:pPr lvl="1"/>
            <a:r>
              <a:rPr lang="it-IT" smtClean="0"/>
              <a:t>GAS başlangıçta sıfır adettir ve her blok ile üretilmektedir. </a:t>
            </a:r>
          </a:p>
          <a:p>
            <a:pPr lvl="1"/>
            <a:r>
              <a:rPr lang="it-IT" smtClean="0"/>
              <a:t>Her blok arasındaki 15-20 saniyelik süre ile, yılda 2 milyon GAS üretilir. </a:t>
            </a:r>
          </a:p>
          <a:p>
            <a:pPr lvl="1"/>
            <a:r>
              <a:rPr lang="it-IT" smtClean="0"/>
              <a:t>GAS’ların dağıtılması için, NEO ların cüzdanda bulunması yeterli. </a:t>
            </a:r>
          </a:p>
        </p:txBody>
      </p:sp>
    </p:spTree>
    <p:extLst>
      <p:ext uri="{BB962C8B-B14F-4D97-AF65-F5344CB8AC3E}">
        <p14:creationId xmlns:p14="http://schemas.microsoft.com/office/powerpoint/2010/main" val="2006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1391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Mutabakat Algoritması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6"/>
            <a:ext cx="7353483" cy="4877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mtClean="0"/>
              <a:t>Delegated</a:t>
            </a:r>
            <a:r>
              <a:rPr lang="en-US" smtClean="0"/>
              <a:t> </a:t>
            </a:r>
            <a:r>
              <a:rPr lang="tr-TR" smtClean="0"/>
              <a:t>Byzantine </a:t>
            </a:r>
            <a:r>
              <a:rPr lang="tr-TR"/>
              <a:t>Fault </a:t>
            </a:r>
            <a:r>
              <a:rPr lang="tr-TR" smtClean="0"/>
              <a:t>Tolerance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Hata toleransını garanti etmek için NEO blokzinciri içerisinde gerçeklşetirilen mutaabakat algoritması. </a:t>
            </a:r>
          </a:p>
          <a:p>
            <a:pPr lvl="1"/>
            <a:r>
              <a:rPr lang="en-US" smtClean="0"/>
              <a:t>Dağıtık sistemlerdeki klasik problem : “Bizans Generalleri Problemi”</a:t>
            </a:r>
          </a:p>
          <a:p>
            <a:pPr lvl="2"/>
            <a:r>
              <a:rPr lang="en-US" smtClean="0"/>
              <a:t>Birlikler arasında komutların doğru şekilde dağıtılması</a:t>
            </a:r>
          </a:p>
          <a:p>
            <a:pPr lvl="2"/>
            <a:r>
              <a:rPr lang="en-US" smtClean="0"/>
              <a:t>Elçilerin dürüst davranmaması problem</a:t>
            </a:r>
          </a:p>
          <a:p>
            <a:pPr lvl="1"/>
            <a:r>
              <a:rPr lang="en-US" smtClean="0"/>
              <a:t>Mesajı oluşturan veya yayan delegeler dürüst olmayabilir.</a:t>
            </a:r>
          </a:p>
          <a:p>
            <a:pPr lvl="1"/>
            <a:r>
              <a:rPr lang="en-US" smtClean="0"/>
              <a:t>Delegeler mesajı oluşturanın dürüstlüğünü control eder. </a:t>
            </a:r>
          </a:p>
          <a:p>
            <a:pPr lvl="1"/>
            <a:r>
              <a:rPr lang="en-US" smtClean="0"/>
              <a:t>Sahtekar bir düğüm farklı düğümlere farklı mesajlar ulaştırabilir. </a:t>
            </a:r>
          </a:p>
          <a:p>
            <a:pPr lvl="1"/>
            <a:r>
              <a:rPr lang="en-US"/>
              <a:t>(n-1) / 3 adet düğümün hatası tolere edilebilir. </a:t>
            </a:r>
            <a:r>
              <a:rPr lang="en-US" smtClean="0"/>
              <a:t> </a:t>
            </a:r>
          </a:p>
          <a:p>
            <a:pPr lvl="1"/>
            <a:endParaRPr lang="en-US"/>
          </a:p>
          <a:p>
            <a:r>
              <a:rPr lang="tr-TR" sz="1400">
                <a:hlinkClick r:id="rId3"/>
              </a:rPr>
              <a:t>A Byzantine Fault Tolerance Algorithm for Blockchain</a:t>
            </a:r>
            <a:endParaRPr lang="tr-TR" sz="1400"/>
          </a:p>
          <a:p>
            <a:r>
              <a:rPr lang="tr-TR" sz="1400">
                <a:hlinkClick r:id="rId4"/>
              </a:rPr>
              <a:t>Practical Byzantine Fault Tolerance</a:t>
            </a:r>
            <a:endParaRPr lang="tr-TR" sz="1400"/>
          </a:p>
          <a:p>
            <a:r>
              <a:rPr lang="tr-TR" sz="1400">
                <a:hlinkClick r:id="rId5"/>
              </a:rPr>
              <a:t>The Byzantine Generals Problem</a:t>
            </a:r>
            <a:endParaRPr lang="tr-TR" sz="1400"/>
          </a:p>
          <a:p>
            <a:pPr lvl="1"/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2" y="1794538"/>
            <a:ext cx="4412974" cy="46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75a4ab1f-be6e-4d4b-9f62-20f7da7b6fde" Revision="1" Stencil="System.MyShapes" StencilVersion="1.0"/>
</Control>
</file>

<file path=customXml/itemProps1.xml><?xml version="1.0" encoding="utf-8"?>
<ds:datastoreItem xmlns:ds="http://schemas.openxmlformats.org/officeDocument/2006/customXml" ds:itemID="{9BCF7FBD-4049-4AAA-BDC0-B424B70A95C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20697</TotalTime>
  <Words>1666</Words>
  <Application>Microsoft Office PowerPoint</Application>
  <PresentationFormat>Widescreen</PresentationFormat>
  <Paragraphs>264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Trebuchet MS</vt:lpstr>
      <vt:lpstr>Wingdings 3</vt:lpstr>
      <vt:lpstr>Facet</vt:lpstr>
      <vt:lpstr>NEO Blockchain TURKEY</vt:lpstr>
      <vt:lpstr>NEO Blokzinciri Nedir?</vt:lpstr>
      <vt:lpstr>NEO Akıllı Ekonomi</vt:lpstr>
      <vt:lpstr>NEO Ekonomik Modeli</vt:lpstr>
      <vt:lpstr>NEO Ekonomik Modeli</vt:lpstr>
      <vt:lpstr>NEO Ekonomik Modeli</vt:lpstr>
      <vt:lpstr>NEO Ekonomik Modeli</vt:lpstr>
      <vt:lpstr>NEO Dağıtım Mekanizması</vt:lpstr>
      <vt:lpstr>NEO Mutabakat Algoritması</vt:lpstr>
      <vt:lpstr>NEO Mutabakat Algoritması</vt:lpstr>
      <vt:lpstr>NEO Mutabakat Algoritması</vt:lpstr>
      <vt:lpstr>NEO Akıllı Kontrat Sistemi</vt:lpstr>
      <vt:lpstr>NEO Virtual Machine (NeoVM)</vt:lpstr>
      <vt:lpstr>Geliştirme Araçları - Derleyiciler</vt:lpstr>
      <vt:lpstr>Geliştirme Araçları - IDEler</vt:lpstr>
      <vt:lpstr>Geliştirme Araçları – IDEler (VS)</vt:lpstr>
      <vt:lpstr>Geliştirme Araçları – Compiler &amp; OpCode</vt:lpstr>
      <vt:lpstr>NEP-5 Kontratı</vt:lpstr>
      <vt:lpstr>NEP-5 Kontratı</vt:lpstr>
      <vt:lpstr>Akıllı Kontratların Yayınlanması</vt:lpstr>
      <vt:lpstr>Akıllı Kontratların Yayınlanması – NEO GUI</vt:lpstr>
      <vt:lpstr>Akıllı Kontratların Yayınlanması – Test Ağı </vt:lpstr>
      <vt:lpstr>Akıllı Kontratların Yayınlanması – Özel Ağ </vt:lpstr>
      <vt:lpstr>Akıllı Kontratların Yayınlanması – Özel Ağ </vt:lpstr>
      <vt:lpstr>Akıllı Kontratların Yayınlanması – Özel Ağ </vt:lpstr>
      <vt:lpstr>Akıllı Kontratların Yayınlanması – Docker</vt:lpstr>
      <vt:lpstr>Akıllı Kontratların Çalıştırılması – NEO Debugger</vt:lpstr>
      <vt:lpstr>Akıllı Kontratların Çalıştırılması – Online Derleyici</vt:lpstr>
      <vt:lpstr>Akıllı Kontratların Çalıştırılması – Online Derleyici</vt:lpstr>
      <vt:lpstr>NEO Ekosistemi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– dApp &amp; ICO</vt:lpstr>
      <vt:lpstr>NEO Ekosistemi – dApp &amp; ICO</vt:lpstr>
      <vt:lpstr>NEO Ekosistemi – dApp &amp; ICO</vt:lpstr>
      <vt:lpstr>NEO Ekosistemi - Türkiye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 Blockchain TORONTO</dc:title>
  <dc:creator>Michael Herman</dc:creator>
  <cp:lastModifiedBy>Faruk Terzioğlu</cp:lastModifiedBy>
  <cp:revision>251</cp:revision>
  <dcterms:created xsi:type="dcterms:W3CDTF">2018-02-17T01:35:14Z</dcterms:created>
  <dcterms:modified xsi:type="dcterms:W3CDTF">2018-05-12T06:25:07Z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